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92A28"/>
    <a:srgbClr val="5B2B11"/>
    <a:srgbClr val="DF5656"/>
    <a:srgbClr val="E4BD78"/>
    <a:srgbClr val="8C0026"/>
    <a:srgbClr val="FABBE1"/>
    <a:srgbClr val="4B4B4B"/>
    <a:srgbClr val="613215"/>
    <a:srgbClr val="90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2322" y="5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29" cy="495029"/>
          </a:xfrm>
          <a:prstGeom prst="rect">
            <a:avLst/>
          </a:prstGeom>
        </p:spPr>
        <p:txBody>
          <a:bodyPr vert="horz" lIns="90775" tIns="45388" rIns="90775" bIns="45388"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7" y="0"/>
            <a:ext cx="2918829" cy="495029"/>
          </a:xfrm>
          <a:prstGeom prst="rect">
            <a:avLst/>
          </a:prstGeom>
        </p:spPr>
        <p:txBody>
          <a:bodyPr vert="horz" lIns="90775" tIns="45388" rIns="90775" bIns="45388" rtlCol="0"/>
          <a:lstStyle>
            <a:lvl1pPr algn="r">
              <a:defRPr sz="1100"/>
            </a:lvl1pPr>
          </a:lstStyle>
          <a:p>
            <a:fld id="{70F99883-74AE-4A2C-81B7-5B86A08198C0}" type="datetimeFigureOut">
              <a:rPr kumimoji="1" lang="ja-JP" altLang="en-US" smtClean="0"/>
              <a:t>2024/5/17</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75" tIns="45388" rIns="90775" bIns="4538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775" tIns="45388" rIns="90775" bIns="453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29" cy="495028"/>
          </a:xfrm>
          <a:prstGeom prst="rect">
            <a:avLst/>
          </a:prstGeom>
        </p:spPr>
        <p:txBody>
          <a:bodyPr vert="horz" lIns="90775" tIns="45388" rIns="90775" bIns="45388"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7" y="9371288"/>
            <a:ext cx="2918829" cy="495028"/>
          </a:xfrm>
          <a:prstGeom prst="rect">
            <a:avLst/>
          </a:prstGeom>
        </p:spPr>
        <p:txBody>
          <a:bodyPr vert="horz" lIns="90775" tIns="45388" rIns="90775" bIns="45388"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5/17/2024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emf"/><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jpeg"/><Relationship Id="rId5" Type="http://schemas.openxmlformats.org/officeDocument/2006/relationships/image" Target="../media/image4.emf"/><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 y="-13936"/>
            <a:ext cx="7783747" cy="10950929"/>
          </a:xfrm>
          <a:prstGeom prst="rect">
            <a:avLst/>
          </a:prstGeom>
          <a:noFill/>
          <a:ln w="9525">
            <a:solidFill>
              <a:srgbClr val="E4BD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964" y="487522"/>
            <a:ext cx="4292600" cy="4943966"/>
          </a:xfrm>
          <a:prstGeom prst="rect">
            <a:avLst/>
          </a:prstGeom>
        </p:spPr>
      </p:pic>
      <p:sp>
        <p:nvSpPr>
          <p:cNvPr id="6" name="TextBox 5"/>
          <p:cNvSpPr txBox="1"/>
          <p:nvPr/>
        </p:nvSpPr>
        <p:spPr>
          <a:xfrm rot="20221968">
            <a:off x="798837" y="2220317"/>
            <a:ext cx="492443" cy="3602924"/>
          </a:xfrm>
          <a:prstGeom prst="rect">
            <a:avLst/>
          </a:prstGeom>
          <a:noFill/>
        </p:spPr>
        <p:txBody>
          <a:bodyPr vert="eaVert" wrap="square" rtlCol="0">
            <a:spAutoFit/>
          </a:bodyPr>
          <a:lstStyle/>
          <a:p>
            <a:r>
              <a:rPr lang="ja-JP" altLang="en-US" sz="2000" dirty="0">
                <a:solidFill>
                  <a:srgbClr val="613215"/>
                </a:solidFill>
                <a:latin typeface="HGP創英角ｺﾞｼｯｸUB" panose="020B0900000000000000" pitchFamily="50" charset="-128"/>
                <a:ea typeface="HGP創英角ｺﾞｼｯｸUB" panose="020B0900000000000000" pitchFamily="50" charset="-128"/>
              </a:rPr>
              <a:t>価格高騰の中、格安販売！</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84" y="133579"/>
            <a:ext cx="2137951" cy="213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2" y="9764449"/>
            <a:ext cx="7810759" cy="11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78438" y="9814021"/>
            <a:ext cx="2456872" cy="492443"/>
          </a:xfrm>
          <a:prstGeom prst="rect">
            <a:avLst/>
          </a:prstGeom>
          <a:noFill/>
        </p:spPr>
        <p:txBody>
          <a:bodyPr wrap="square" rtlCol="0">
            <a:spAutoFit/>
          </a:bodyPr>
          <a:lstStyle/>
          <a:p>
            <a:r>
              <a:rPr lang="ja-JP" altLang="en-US" sz="1300" b="1" dirty="0">
                <a:solidFill>
                  <a:schemeClr val="bg1"/>
                </a:solidFill>
                <a:latin typeface="MS PGothic" pitchFamily="34" charset="-128"/>
                <a:ea typeface="MS PGothic" pitchFamily="34" charset="-128"/>
              </a:rPr>
              <a:t>社会福祉法人　足羽福祉会</a:t>
            </a:r>
            <a:endParaRPr lang="en-US" altLang="ja-JP" sz="1300" b="1" dirty="0">
              <a:solidFill>
                <a:schemeClr val="bg1"/>
              </a:solidFill>
              <a:latin typeface="MS PGothic" pitchFamily="34" charset="-128"/>
              <a:ea typeface="MS PGothic" pitchFamily="34" charset="-128"/>
            </a:endParaRPr>
          </a:p>
          <a:p>
            <a:r>
              <a:rPr lang="ja-JP" altLang="en-US" sz="1300" b="1" dirty="0">
                <a:solidFill>
                  <a:schemeClr val="bg1"/>
                </a:solidFill>
                <a:latin typeface="MS PGothic" pitchFamily="34" charset="-128"/>
                <a:ea typeface="MS PGothic" pitchFamily="34" charset="-128"/>
              </a:rPr>
              <a:t>足羽サポートセンター</a:t>
            </a:r>
            <a:endParaRPr lang="en-US" sz="1300" b="1" dirty="0">
              <a:solidFill>
                <a:schemeClr val="bg1"/>
              </a:solidFill>
              <a:latin typeface="MS PGothic" pitchFamily="34" charset="-128"/>
              <a:ea typeface="MS PGothic" pitchFamily="34" charset="-128"/>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8" y="9810646"/>
            <a:ext cx="498322" cy="5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931" y="9934785"/>
            <a:ext cx="643781" cy="246221"/>
          </a:xfrm>
          <a:prstGeom prst="rect">
            <a:avLst/>
          </a:prstGeom>
          <a:noFill/>
        </p:spPr>
        <p:txBody>
          <a:bodyPr wrap="square" rtlCol="0">
            <a:spAutoFit/>
          </a:bodyPr>
          <a:lstStyle/>
          <a:p>
            <a:pPr algn="ctr"/>
            <a:r>
              <a:rPr lang="ja-JP" altLang="en-US" sz="1000" dirty="0">
                <a:solidFill>
                  <a:schemeClr val="bg1"/>
                </a:solidFill>
                <a:latin typeface="MS PGothic" pitchFamily="34" charset="-128"/>
                <a:ea typeface="MS PGothic" pitchFamily="34" charset="-128"/>
              </a:rPr>
              <a:t>販売者</a:t>
            </a:r>
          </a:p>
        </p:txBody>
      </p:sp>
      <p:sp>
        <p:nvSpPr>
          <p:cNvPr id="12" name="TextBox 5">
            <a:extLst>
              <a:ext uri="{FF2B5EF4-FFF2-40B4-BE49-F238E27FC236}">
                <a16:creationId xmlns:a16="http://schemas.microsoft.com/office/drawing/2014/main" id="{13BDF328-860D-E856-F0C5-DAE6B5ACE754}"/>
              </a:ext>
            </a:extLst>
          </p:cNvPr>
          <p:cNvSpPr txBox="1"/>
          <p:nvPr/>
        </p:nvSpPr>
        <p:spPr>
          <a:xfrm rot="20957981">
            <a:off x="1213594" y="1056799"/>
            <a:ext cx="492443" cy="3963536"/>
          </a:xfrm>
          <a:prstGeom prst="rect">
            <a:avLst/>
          </a:prstGeom>
          <a:noFill/>
        </p:spPr>
        <p:txBody>
          <a:bodyPr vert="eaVert" wrap="square" rtlCol="0">
            <a:spAutoFit/>
          </a:bodyPr>
          <a:lstStyle/>
          <a:p>
            <a:r>
              <a:rPr lang="ja-JP" altLang="en-US" sz="2000" dirty="0">
                <a:solidFill>
                  <a:srgbClr val="613215"/>
                </a:solidFill>
                <a:latin typeface="HGPSoeiKakugothicUB" pitchFamily="50" charset="-128"/>
                <a:ea typeface="HGPSoeiKakugothicUB" pitchFamily="50" charset="-128"/>
              </a:rPr>
              <a:t>福井市内の畑から産地直送！</a:t>
            </a:r>
          </a:p>
        </p:txBody>
      </p:sp>
      <p:sp>
        <p:nvSpPr>
          <p:cNvPr id="7" name="テキスト ボックス 6">
            <a:extLst>
              <a:ext uri="{FF2B5EF4-FFF2-40B4-BE49-F238E27FC236}">
                <a16:creationId xmlns:a16="http://schemas.microsoft.com/office/drawing/2014/main" id="{C4DE8742-EC7A-970E-4E50-7645A232EB42}"/>
              </a:ext>
            </a:extLst>
          </p:cNvPr>
          <p:cNvSpPr txBox="1"/>
          <p:nvPr/>
        </p:nvSpPr>
        <p:spPr>
          <a:xfrm>
            <a:off x="0" y="5010118"/>
            <a:ext cx="7807160" cy="1754326"/>
          </a:xfrm>
          <a:prstGeom prst="rect">
            <a:avLst/>
          </a:prstGeom>
          <a:noFill/>
        </p:spPr>
        <p:txBody>
          <a:bodyPr wrap="square" rtlCol="0">
            <a:spAutoFit/>
          </a:bodyPr>
          <a:lstStyle/>
          <a:p>
            <a:pPr algn="ctr"/>
            <a:r>
              <a:rPr kumimoji="1" lang="ja-JP" altLang="en-US" sz="10800" b="1" dirty="0">
                <a:solidFill>
                  <a:schemeClr val="accent2">
                    <a:lumMod val="50000"/>
                  </a:schemeClr>
                </a:solidFill>
                <a:latin typeface="ＫＦひま字" panose="02000600000000000000" pitchFamily="50" charset="-128"/>
                <a:ea typeface="ＫＦひま字" panose="02000600000000000000" pitchFamily="50" charset="-128"/>
              </a:rPr>
              <a:t>野</a:t>
            </a:r>
            <a:r>
              <a:rPr kumimoji="1" lang="ja-JP" altLang="en-US" sz="10800" b="1" dirty="0">
                <a:solidFill>
                  <a:schemeClr val="accent6">
                    <a:lumMod val="75000"/>
                  </a:schemeClr>
                </a:solidFill>
                <a:latin typeface="ＫＦひま字" panose="02000600000000000000" pitchFamily="50" charset="-128"/>
                <a:ea typeface="ＫＦひま字" panose="02000600000000000000" pitchFamily="50" charset="-128"/>
              </a:rPr>
              <a:t>菜</a:t>
            </a:r>
            <a:r>
              <a:rPr kumimoji="1" lang="ja-JP" altLang="en-US" sz="10800" b="1" dirty="0">
                <a:solidFill>
                  <a:schemeClr val="accent4">
                    <a:lumMod val="75000"/>
                  </a:schemeClr>
                </a:solidFill>
                <a:latin typeface="ＫＦひま字" panose="02000600000000000000" pitchFamily="50" charset="-128"/>
                <a:ea typeface="ＫＦひま字" panose="02000600000000000000" pitchFamily="50" charset="-128"/>
              </a:rPr>
              <a:t>販</a:t>
            </a:r>
            <a:r>
              <a:rPr kumimoji="1" lang="ja-JP" altLang="en-US" sz="10800" b="1" dirty="0">
                <a:solidFill>
                  <a:schemeClr val="bg2">
                    <a:lumMod val="25000"/>
                  </a:schemeClr>
                </a:solidFill>
                <a:latin typeface="ＫＦひま字" panose="02000600000000000000" pitchFamily="50" charset="-128"/>
                <a:ea typeface="ＫＦひま字" panose="02000600000000000000" pitchFamily="50" charset="-128"/>
              </a:rPr>
              <a:t>売</a:t>
            </a:r>
            <a:endParaRPr kumimoji="1" lang="ja-JP" altLang="en-US" sz="9600" b="1" dirty="0">
              <a:solidFill>
                <a:schemeClr val="bg2">
                  <a:lumMod val="25000"/>
                </a:schemeClr>
              </a:solidFill>
              <a:latin typeface="ＫＦひま字" panose="02000600000000000000" pitchFamily="50" charset="-128"/>
              <a:ea typeface="ＫＦひま字" panose="02000600000000000000" pitchFamily="50" charset="-128"/>
            </a:endParaRPr>
          </a:p>
        </p:txBody>
      </p:sp>
      <p:sp>
        <p:nvSpPr>
          <p:cNvPr id="10" name="テキスト ボックス 9">
            <a:extLst>
              <a:ext uri="{FF2B5EF4-FFF2-40B4-BE49-F238E27FC236}">
                <a16:creationId xmlns:a16="http://schemas.microsoft.com/office/drawing/2014/main" id="{E2A42202-2EF3-52C5-6770-E5D407989589}"/>
              </a:ext>
            </a:extLst>
          </p:cNvPr>
          <p:cNvSpPr txBox="1"/>
          <p:nvPr/>
        </p:nvSpPr>
        <p:spPr>
          <a:xfrm>
            <a:off x="106377" y="133579"/>
            <a:ext cx="6431583" cy="707886"/>
          </a:xfrm>
          <a:prstGeom prst="rect">
            <a:avLst/>
          </a:prstGeom>
          <a:noFill/>
        </p:spPr>
        <p:txBody>
          <a:bodyPr wrap="square" rtlCol="0">
            <a:spAutoFit/>
          </a:bodyPr>
          <a:lstStyle/>
          <a:p>
            <a:r>
              <a:rPr lang="ja-JP" altLang="en-US" sz="4000" b="1">
                <a:solidFill>
                  <a:schemeClr val="tx2">
                    <a:lumMod val="50000"/>
                  </a:schemeClr>
                </a:solidFill>
                <a:latin typeface="ＫＦひま字" panose="02000600000000000000" pitchFamily="50" charset="-128"/>
                <a:ea typeface="ＫＦひま字" panose="02000600000000000000" pitchFamily="50" charset="-128"/>
              </a:rPr>
              <a:t>ご近所の</a:t>
            </a:r>
            <a:r>
              <a:rPr lang="ja-JP" altLang="en-US" sz="4000" b="1" dirty="0">
                <a:solidFill>
                  <a:schemeClr val="tx2">
                    <a:lumMod val="50000"/>
                  </a:schemeClr>
                </a:solidFill>
                <a:latin typeface="ＫＦひま字" panose="02000600000000000000" pitchFamily="50" charset="-128"/>
                <a:ea typeface="ＫＦひま字" panose="02000600000000000000" pitchFamily="50" charset="-128"/>
              </a:rPr>
              <a:t>みなさま！</a:t>
            </a:r>
            <a:endParaRPr kumimoji="1" lang="ja-JP" altLang="en-US" sz="4000" b="1" dirty="0">
              <a:solidFill>
                <a:schemeClr val="tx2">
                  <a:lumMod val="50000"/>
                </a:schemeClr>
              </a:solidFill>
              <a:latin typeface="ＫＦひま字" panose="02000600000000000000" pitchFamily="50" charset="-128"/>
              <a:ea typeface="ＫＦひま字" panose="02000600000000000000" pitchFamily="50" charset="-128"/>
            </a:endParaRPr>
          </a:p>
        </p:txBody>
      </p:sp>
      <p:sp>
        <p:nvSpPr>
          <p:cNvPr id="13" name="テキスト ボックス 12">
            <a:extLst>
              <a:ext uri="{FF2B5EF4-FFF2-40B4-BE49-F238E27FC236}">
                <a16:creationId xmlns:a16="http://schemas.microsoft.com/office/drawing/2014/main" id="{16A9D371-DF77-6481-9355-A543E90E7BEE}"/>
              </a:ext>
            </a:extLst>
          </p:cNvPr>
          <p:cNvSpPr txBox="1"/>
          <p:nvPr/>
        </p:nvSpPr>
        <p:spPr>
          <a:xfrm>
            <a:off x="6639178" y="6151601"/>
            <a:ext cx="1176577" cy="461665"/>
          </a:xfrm>
          <a:prstGeom prst="rect">
            <a:avLst/>
          </a:prstGeom>
          <a:noFill/>
        </p:spPr>
        <p:txBody>
          <a:bodyPr wrap="square" rtlCol="0">
            <a:spAutoFit/>
          </a:bodyPr>
          <a:lstStyle/>
          <a:p>
            <a:r>
              <a:rPr kumimoji="1" lang="ja-JP" altLang="en-US" sz="2400" dirty="0">
                <a:latin typeface="ＫＦひま字" panose="02000600000000000000" pitchFamily="50" charset="-128"/>
                <a:ea typeface="ＫＦひま字" panose="02000600000000000000" pitchFamily="50" charset="-128"/>
              </a:rPr>
              <a:t>です！</a:t>
            </a:r>
          </a:p>
        </p:txBody>
      </p:sp>
      <p:pic>
        <p:nvPicPr>
          <p:cNvPr id="17" name="図 16">
            <a:extLst>
              <a:ext uri="{FF2B5EF4-FFF2-40B4-BE49-F238E27FC236}">
                <a16:creationId xmlns:a16="http://schemas.microsoft.com/office/drawing/2014/main" id="{2C71DF15-FF0B-5D74-62EB-F0FA64C7C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6072" y="9818211"/>
            <a:ext cx="799432" cy="799432"/>
          </a:xfrm>
          <a:prstGeom prst="rect">
            <a:avLst/>
          </a:prstGeom>
        </p:spPr>
      </p:pic>
      <p:sp>
        <p:nvSpPr>
          <p:cNvPr id="32" name="TextBox 31"/>
          <p:cNvSpPr txBox="1"/>
          <p:nvPr/>
        </p:nvSpPr>
        <p:spPr>
          <a:xfrm>
            <a:off x="594666" y="10386900"/>
            <a:ext cx="3223124" cy="492443"/>
          </a:xfrm>
          <a:prstGeom prst="rect">
            <a:avLst/>
          </a:prstGeom>
          <a:noFill/>
        </p:spPr>
        <p:txBody>
          <a:bodyPr wrap="square" rtlCol="0">
            <a:spAutoFit/>
          </a:bodyPr>
          <a:lstStyle/>
          <a:p>
            <a:r>
              <a:rPr lang="ja-JP" altLang="en-US" sz="1300" b="1" dirty="0">
                <a:solidFill>
                  <a:schemeClr val="bg1"/>
                </a:solidFill>
                <a:latin typeface="MS PGothic" pitchFamily="34" charset="-128"/>
                <a:ea typeface="MS PGothic" pitchFamily="34" charset="-128"/>
              </a:rPr>
              <a:t>〒</a:t>
            </a:r>
            <a:r>
              <a:rPr lang="en-US" altLang="ja-JP" sz="1300" b="1" dirty="0">
                <a:solidFill>
                  <a:schemeClr val="bg1"/>
                </a:solidFill>
                <a:latin typeface="MS PGothic" pitchFamily="34" charset="-128"/>
                <a:ea typeface="MS PGothic" pitchFamily="34" charset="-128"/>
              </a:rPr>
              <a:t>910-0851</a:t>
            </a:r>
          </a:p>
          <a:p>
            <a:r>
              <a:rPr lang="ja-JP" altLang="en-US" sz="1300" b="1" dirty="0">
                <a:solidFill>
                  <a:schemeClr val="bg1"/>
                </a:solidFill>
                <a:latin typeface="MS PGothic" pitchFamily="34" charset="-128"/>
                <a:ea typeface="MS PGothic" pitchFamily="34" charset="-128"/>
              </a:rPr>
              <a:t>福井県福井市米松</a:t>
            </a:r>
            <a:r>
              <a:rPr lang="en-US" altLang="ja-JP" sz="1300" b="1" dirty="0">
                <a:solidFill>
                  <a:schemeClr val="bg1"/>
                </a:solidFill>
                <a:latin typeface="MS PGothic" pitchFamily="34" charset="-128"/>
                <a:ea typeface="MS PGothic" pitchFamily="34" charset="-128"/>
              </a:rPr>
              <a:t>2-6-28</a:t>
            </a:r>
            <a:endParaRPr lang="en-US" sz="950" b="1" dirty="0">
              <a:solidFill>
                <a:schemeClr val="bg1"/>
              </a:solidFill>
              <a:latin typeface="MS PGothic" pitchFamily="34" charset="-128"/>
              <a:ea typeface="MS PGothic" pitchFamily="34" charset="-128"/>
            </a:endParaRPr>
          </a:p>
        </p:txBody>
      </p:sp>
      <p:pic>
        <p:nvPicPr>
          <p:cNvPr id="3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26" y="10378354"/>
            <a:ext cx="498322" cy="5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297" y="10496200"/>
            <a:ext cx="643781" cy="246221"/>
          </a:xfrm>
          <a:prstGeom prst="rect">
            <a:avLst/>
          </a:prstGeom>
          <a:noFill/>
        </p:spPr>
        <p:txBody>
          <a:bodyPr wrap="square" rtlCol="0">
            <a:spAutoFit/>
          </a:bodyPr>
          <a:lstStyle/>
          <a:p>
            <a:pPr algn="ctr"/>
            <a:r>
              <a:rPr lang="ja-JP" altLang="en-US" sz="1000" dirty="0">
                <a:solidFill>
                  <a:schemeClr val="bg1"/>
                </a:solidFill>
                <a:latin typeface="MS PGothic" pitchFamily="34" charset="-128"/>
                <a:ea typeface="MS PGothic" pitchFamily="34" charset="-128"/>
              </a:rPr>
              <a:t>所在地</a:t>
            </a:r>
            <a:endParaRPr lang="en-US" sz="1000" dirty="0">
              <a:solidFill>
                <a:schemeClr val="bg1"/>
              </a:solidFill>
              <a:latin typeface="MS PGothic" pitchFamily="34" charset="-128"/>
              <a:ea typeface="MS PGothic" pitchFamily="34" charset="-128"/>
            </a:endParaRPr>
          </a:p>
        </p:txBody>
      </p:sp>
      <p:sp>
        <p:nvSpPr>
          <p:cNvPr id="18" name="TextBox 31">
            <a:extLst>
              <a:ext uri="{FF2B5EF4-FFF2-40B4-BE49-F238E27FC236}">
                <a16:creationId xmlns:a16="http://schemas.microsoft.com/office/drawing/2014/main" id="{D5849734-4707-DC7B-E3F2-C5BE38F20680}"/>
              </a:ext>
            </a:extLst>
          </p:cNvPr>
          <p:cNvSpPr txBox="1"/>
          <p:nvPr/>
        </p:nvSpPr>
        <p:spPr>
          <a:xfrm>
            <a:off x="3099506" y="10594004"/>
            <a:ext cx="1545906" cy="261610"/>
          </a:xfrm>
          <a:prstGeom prst="rect">
            <a:avLst/>
          </a:prstGeom>
          <a:noFill/>
        </p:spPr>
        <p:txBody>
          <a:bodyPr wrap="square" rtlCol="0">
            <a:spAutoFit/>
          </a:bodyPr>
          <a:lstStyle/>
          <a:p>
            <a:pPr algn="ctr"/>
            <a:r>
              <a:rPr lang="en-US" altLang="ja-JP" sz="1100" b="1" dirty="0">
                <a:solidFill>
                  <a:schemeClr val="bg1"/>
                </a:solidFill>
                <a:latin typeface="MS PGothic" pitchFamily="34" charset="-128"/>
                <a:ea typeface="MS PGothic" pitchFamily="34" charset="-128"/>
              </a:rPr>
              <a:t>HP</a:t>
            </a:r>
            <a:r>
              <a:rPr lang="ja-JP" altLang="en-US" sz="1100" b="1" dirty="0">
                <a:solidFill>
                  <a:schemeClr val="bg1"/>
                </a:solidFill>
                <a:latin typeface="MS PGothic" pitchFamily="34" charset="-128"/>
                <a:ea typeface="MS PGothic" pitchFamily="34" charset="-128"/>
              </a:rPr>
              <a:t>はこちらから</a:t>
            </a:r>
            <a:endParaRPr lang="en-US" sz="800" b="1" dirty="0">
              <a:solidFill>
                <a:schemeClr val="bg1"/>
              </a:solidFill>
              <a:latin typeface="MS PGothic" pitchFamily="34" charset="-128"/>
              <a:ea typeface="MS PGothic" pitchFamily="34" charset="-128"/>
            </a:endParaRPr>
          </a:p>
        </p:txBody>
      </p:sp>
      <p:grpSp>
        <p:nvGrpSpPr>
          <p:cNvPr id="19" name="グループ化 18">
            <a:extLst>
              <a:ext uri="{FF2B5EF4-FFF2-40B4-BE49-F238E27FC236}">
                <a16:creationId xmlns:a16="http://schemas.microsoft.com/office/drawing/2014/main" id="{AFB34C64-D60B-7B07-DFAE-319BF58E44EA}"/>
              </a:ext>
            </a:extLst>
          </p:cNvPr>
          <p:cNvGrpSpPr/>
          <p:nvPr/>
        </p:nvGrpSpPr>
        <p:grpSpPr>
          <a:xfrm>
            <a:off x="584575" y="6585655"/>
            <a:ext cx="6226125" cy="532266"/>
            <a:chOff x="684856" y="6662810"/>
            <a:chExt cx="6226125" cy="532266"/>
          </a:xfrm>
        </p:grpSpPr>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471" y="6662810"/>
              <a:ext cx="5701485" cy="53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84856" y="6724110"/>
              <a:ext cx="6226125" cy="369332"/>
            </a:xfrm>
            <a:prstGeom prst="rect">
              <a:avLst/>
            </a:prstGeom>
            <a:noFill/>
          </p:spPr>
          <p:txBody>
            <a:bodyPr wrap="square" rtlCol="0">
              <a:spAutoFit/>
            </a:bodyPr>
            <a:lstStyle/>
            <a:p>
              <a:pPr algn="ctr"/>
              <a:r>
                <a:rPr lang="ja-JP" altLang="en-US" sz="1800" dirty="0">
                  <a:solidFill>
                    <a:srgbClr val="75561A"/>
                  </a:solidFill>
                  <a:latin typeface="HGPSoeiKakugothicUB" pitchFamily="50" charset="-128"/>
                  <a:ea typeface="HGPSoeiKakugothicUB" pitchFamily="50" charset="-128"/>
                </a:rPr>
                <a:t>足羽サポートセンターの利用者様が栽培しました！</a:t>
              </a:r>
              <a:endParaRPr lang="en-US" sz="1800" dirty="0">
                <a:solidFill>
                  <a:srgbClr val="75561A"/>
                </a:solidFill>
                <a:latin typeface="HGPSoeiKakugothicUB" pitchFamily="50" charset="-128"/>
                <a:ea typeface="HGPSoeiKakugothicUB" pitchFamily="50" charset="-128"/>
              </a:endParaRPr>
            </a:p>
          </p:txBody>
        </p:sp>
      </p:grpSp>
      <p:sp>
        <p:nvSpPr>
          <p:cNvPr id="5" name="TextBox 1">
            <a:extLst>
              <a:ext uri="{FF2B5EF4-FFF2-40B4-BE49-F238E27FC236}">
                <a16:creationId xmlns:a16="http://schemas.microsoft.com/office/drawing/2014/main" id="{BC129EE1-55FE-DFA7-C9B4-C75459ACECDC}"/>
              </a:ext>
            </a:extLst>
          </p:cNvPr>
          <p:cNvSpPr txBox="1"/>
          <p:nvPr/>
        </p:nvSpPr>
        <p:spPr>
          <a:xfrm>
            <a:off x="5537198" y="484809"/>
            <a:ext cx="2037737" cy="1077218"/>
          </a:xfrm>
          <a:prstGeom prst="rect">
            <a:avLst/>
          </a:prstGeom>
          <a:noFill/>
        </p:spPr>
        <p:txBody>
          <a:bodyPr wrap="none" rtlCol="0">
            <a:spAutoFit/>
          </a:bodyPr>
          <a:lstStyle/>
          <a:p>
            <a:pPr algn="ctr"/>
            <a:r>
              <a:rPr lang="en-US" altLang="ja-JP" sz="3200" dirty="0">
                <a:solidFill>
                  <a:schemeClr val="bg1"/>
                </a:solidFill>
                <a:latin typeface="HGP創英角ｺﾞｼｯｸUB" panose="020B0900000000000000" pitchFamily="50" charset="-128"/>
                <a:ea typeface="HGP創英角ｺﾞｼｯｸUB" panose="020B0900000000000000" pitchFamily="50" charset="-128"/>
              </a:rPr>
              <a:t>5/18</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（土）</a:t>
            </a:r>
            <a:endParaRPr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en-US" altLang="ja-JP" sz="3200" dirty="0">
                <a:solidFill>
                  <a:schemeClr val="bg1"/>
                </a:solidFill>
                <a:latin typeface="HGP創英角ｺﾞｼｯｸUB" panose="020B0900000000000000" pitchFamily="50" charset="-128"/>
                <a:ea typeface="HGP創英角ｺﾞｼｯｸUB" panose="020B0900000000000000" pitchFamily="50" charset="-128"/>
              </a:rPr>
              <a:t>15</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3200" dirty="0">
                <a:solidFill>
                  <a:schemeClr val="bg1"/>
                </a:solidFill>
                <a:latin typeface="HGP創英角ｺﾞｼｯｸUB" panose="020B0900000000000000" pitchFamily="50" charset="-128"/>
                <a:ea typeface="HGP創英角ｺﾞｼｯｸUB" panose="020B0900000000000000" pitchFamily="50" charset="-128"/>
              </a:rPr>
              <a:t>00</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a:t>
            </a:r>
            <a:endParaRPr lang="zh-CN"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4" name="TextBox 4">
            <a:extLst>
              <a:ext uri="{FF2B5EF4-FFF2-40B4-BE49-F238E27FC236}">
                <a16:creationId xmlns:a16="http://schemas.microsoft.com/office/drawing/2014/main" id="{9907D139-95C5-A2A8-F7F3-CB86F9F246CD}"/>
              </a:ext>
            </a:extLst>
          </p:cNvPr>
          <p:cNvSpPr txBox="1"/>
          <p:nvPr/>
        </p:nvSpPr>
        <p:spPr>
          <a:xfrm>
            <a:off x="5950772" y="1515857"/>
            <a:ext cx="1210589" cy="707886"/>
          </a:xfrm>
          <a:prstGeom prst="rect">
            <a:avLst/>
          </a:prstGeom>
          <a:noFill/>
        </p:spPr>
        <p:txBody>
          <a:bodyPr wrap="none" rtlCol="0">
            <a:spAutoFit/>
          </a:bodyPr>
          <a:lstStyle/>
          <a:p>
            <a:pPr algn="ctr"/>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開催</a:t>
            </a:r>
            <a:endParaRPr lang="zh-CN" altLang="en-US" sz="105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2" name="図 21">
            <a:extLst>
              <a:ext uri="{FF2B5EF4-FFF2-40B4-BE49-F238E27FC236}">
                <a16:creationId xmlns:a16="http://schemas.microsoft.com/office/drawing/2014/main" id="{038F95DB-7F65-C2E1-84B8-D5AE097DA4BF}"/>
              </a:ext>
            </a:extLst>
          </p:cNvPr>
          <p:cNvPicPr>
            <a:picLocks noChangeAspect="1"/>
          </p:cNvPicPr>
          <p:nvPr/>
        </p:nvPicPr>
        <p:blipFill>
          <a:blip r:embed="rId9" cstate="print">
            <a:extLst>
              <a:ext uri="{28A0092B-C50C-407E-A947-70E740481C1C}">
                <a14:useLocalDpi xmlns:a14="http://schemas.microsoft.com/office/drawing/2010/main" val="0"/>
              </a:ext>
            </a:extLst>
          </a:blip>
          <a:srcRect l="794" r="794"/>
          <a:stretch/>
        </p:blipFill>
        <p:spPr>
          <a:xfrm>
            <a:off x="4747887" y="8462691"/>
            <a:ext cx="3052076" cy="2479923"/>
          </a:xfrm>
          <a:prstGeom prst="rect">
            <a:avLst/>
          </a:prstGeom>
        </p:spPr>
      </p:pic>
      <p:pic>
        <p:nvPicPr>
          <p:cNvPr id="2" name="図 1" descr="草の上にいる人たち&#10;&#10;低い精度で自動的に生成された説明">
            <a:extLst>
              <a:ext uri="{FF2B5EF4-FFF2-40B4-BE49-F238E27FC236}">
                <a16:creationId xmlns:a16="http://schemas.microsoft.com/office/drawing/2014/main" id="{3F134201-B315-6042-6592-D4135C4F3FB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6245"/>
          <a:stretch/>
        </p:blipFill>
        <p:spPr>
          <a:xfrm rot="293285">
            <a:off x="3089692" y="8237979"/>
            <a:ext cx="1203598" cy="1045979"/>
          </a:xfrm>
          <a:prstGeom prst="rect">
            <a:avLst/>
          </a:prstGeom>
        </p:spPr>
      </p:pic>
      <p:pic>
        <p:nvPicPr>
          <p:cNvPr id="9" name="図 8" descr="人, 屋外, 道路, 子供 が含まれている画像&#10;&#10;自動的に生成された説明">
            <a:extLst>
              <a:ext uri="{FF2B5EF4-FFF2-40B4-BE49-F238E27FC236}">
                <a16:creationId xmlns:a16="http://schemas.microsoft.com/office/drawing/2014/main" id="{279EBB5D-5419-B1B6-1EC8-6186BE9ADB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74941">
            <a:off x="1890951" y="7136611"/>
            <a:ext cx="1396034" cy="1047026"/>
          </a:xfrm>
          <a:prstGeom prst="rect">
            <a:avLst/>
          </a:prstGeom>
        </p:spPr>
      </p:pic>
      <p:pic>
        <p:nvPicPr>
          <p:cNvPr id="11" name="図 10" descr="ホットドッグを食べている男性&#10;&#10;低い精度で自動的に生成された説明">
            <a:extLst>
              <a:ext uri="{FF2B5EF4-FFF2-40B4-BE49-F238E27FC236}">
                <a16:creationId xmlns:a16="http://schemas.microsoft.com/office/drawing/2014/main" id="{2BA72FE4-10A6-F035-1497-2F0870AD55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147364">
            <a:off x="349904" y="7116241"/>
            <a:ext cx="1278576" cy="958932"/>
          </a:xfrm>
          <a:prstGeom prst="rect">
            <a:avLst/>
          </a:prstGeom>
        </p:spPr>
      </p:pic>
      <p:pic>
        <p:nvPicPr>
          <p:cNvPr id="15" name="図 14" descr="テーブル, 男, 机, デスク が含まれている画像&#10;&#10;自動的に生成された説明">
            <a:extLst>
              <a:ext uri="{FF2B5EF4-FFF2-40B4-BE49-F238E27FC236}">
                <a16:creationId xmlns:a16="http://schemas.microsoft.com/office/drawing/2014/main" id="{FF83E1C7-D2E4-EDB7-4149-B222BD488400}"/>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301652">
            <a:off x="230700" y="8088234"/>
            <a:ext cx="1283113" cy="962335"/>
          </a:xfrm>
          <a:prstGeom prst="rect">
            <a:avLst/>
          </a:prstGeom>
        </p:spPr>
      </p:pic>
      <p:pic>
        <p:nvPicPr>
          <p:cNvPr id="16" name="図 15" descr="テーブルで食事をしている人達&#10;&#10;中程度の精度で自動的に生成された説明">
            <a:extLst>
              <a:ext uri="{FF2B5EF4-FFF2-40B4-BE49-F238E27FC236}">
                <a16:creationId xmlns:a16="http://schemas.microsoft.com/office/drawing/2014/main" id="{B6C237DC-3475-05CF-8E91-9E870456112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322334">
            <a:off x="1703706" y="8212390"/>
            <a:ext cx="1324568" cy="993425"/>
          </a:xfrm>
          <a:prstGeom prst="rect">
            <a:avLst/>
          </a:prstGeom>
        </p:spPr>
      </p:pic>
      <p:sp>
        <p:nvSpPr>
          <p:cNvPr id="20" name="TextBox 23">
            <a:extLst>
              <a:ext uri="{FF2B5EF4-FFF2-40B4-BE49-F238E27FC236}">
                <a16:creationId xmlns:a16="http://schemas.microsoft.com/office/drawing/2014/main" id="{B72E4436-FE57-EF51-4005-3EBA200D257F}"/>
              </a:ext>
            </a:extLst>
          </p:cNvPr>
          <p:cNvSpPr txBox="1"/>
          <p:nvPr/>
        </p:nvSpPr>
        <p:spPr>
          <a:xfrm>
            <a:off x="-46074" y="9162195"/>
            <a:ext cx="4784907" cy="646331"/>
          </a:xfrm>
          <a:prstGeom prst="rect">
            <a:avLst/>
          </a:prstGeom>
          <a:noFill/>
        </p:spPr>
        <p:txBody>
          <a:bodyPr wrap="square" rtlCol="0">
            <a:spAutoFit/>
          </a:bodyPr>
          <a:lstStyle/>
          <a:p>
            <a:r>
              <a:rPr lang="ja-JP" altLang="en-US" sz="1200" dirty="0">
                <a:solidFill>
                  <a:srgbClr val="75561A"/>
                </a:solidFill>
                <a:latin typeface="HGPSoeiKakugothicUB" pitchFamily="50" charset="-128"/>
                <a:ea typeface="HGPSoeiKakugothicUB" pitchFamily="50" charset="-128"/>
              </a:rPr>
              <a:t>足羽サポートセンターとは・・・</a:t>
            </a:r>
            <a:endParaRPr lang="en-US" altLang="ja-JP" sz="1200" dirty="0">
              <a:solidFill>
                <a:srgbClr val="75561A"/>
              </a:solidFill>
              <a:latin typeface="HGPSoeiKakugothicUB" pitchFamily="50" charset="-128"/>
              <a:ea typeface="HGPSoeiKakugothicUB" pitchFamily="50" charset="-128"/>
            </a:endParaRPr>
          </a:p>
          <a:p>
            <a:r>
              <a:rPr lang="ja-JP" altLang="en-US" sz="1200" dirty="0">
                <a:solidFill>
                  <a:srgbClr val="75561A"/>
                </a:solidFill>
                <a:latin typeface="HGPSoeiKakugothicUB" pitchFamily="50" charset="-128"/>
                <a:ea typeface="HGPSoeiKakugothicUB" pitchFamily="50" charset="-128"/>
              </a:rPr>
              <a:t>障害を持つ方々と共に企業からの受注作業や地域資源を活用した活動など、働く場を提供している障害者支援事業所です。</a:t>
            </a:r>
            <a:endParaRPr lang="en-US" sz="1200" dirty="0">
              <a:solidFill>
                <a:srgbClr val="75561A"/>
              </a:solidFill>
              <a:latin typeface="HGPSoeiKakugothicUB" pitchFamily="50" charset="-128"/>
              <a:ea typeface="HGPSoeiKakugothicUB" pitchFamily="50" charset="-128"/>
            </a:endParaRPr>
          </a:p>
        </p:txBody>
      </p:sp>
      <p:sp>
        <p:nvSpPr>
          <p:cNvPr id="23" name="TextBox 31">
            <a:extLst>
              <a:ext uri="{FF2B5EF4-FFF2-40B4-BE49-F238E27FC236}">
                <a16:creationId xmlns:a16="http://schemas.microsoft.com/office/drawing/2014/main" id="{B867B5EA-6A1D-F7AC-C3F9-568F54C62A72}"/>
              </a:ext>
            </a:extLst>
          </p:cNvPr>
          <p:cNvSpPr txBox="1"/>
          <p:nvPr/>
        </p:nvSpPr>
        <p:spPr>
          <a:xfrm>
            <a:off x="4735636" y="8461277"/>
            <a:ext cx="699335" cy="246221"/>
          </a:xfrm>
          <a:prstGeom prst="rect">
            <a:avLst/>
          </a:prstGeom>
          <a:noFill/>
        </p:spPr>
        <p:txBody>
          <a:bodyPr wrap="square" rtlCol="0">
            <a:spAutoFit/>
          </a:bodyPr>
          <a:lstStyle/>
          <a:p>
            <a:pPr algn="r"/>
            <a:r>
              <a:rPr lang="en-US" altLang="ja-JP" sz="1000" dirty="0">
                <a:latin typeface="MS PGothic" pitchFamily="34" charset="-128"/>
                <a:ea typeface="MS PGothic" pitchFamily="34" charset="-128"/>
              </a:rPr>
              <a:t>※</a:t>
            </a:r>
            <a:r>
              <a:rPr lang="ja-JP" altLang="en-US" sz="1000" dirty="0">
                <a:latin typeface="MS PGothic" pitchFamily="34" charset="-128"/>
                <a:ea typeface="MS PGothic" pitchFamily="34" charset="-128"/>
              </a:rPr>
              <a:t>敬称略</a:t>
            </a:r>
            <a:endParaRPr lang="en-US" sz="600" dirty="0">
              <a:latin typeface="MS PGothic" pitchFamily="34" charset="-128"/>
              <a:ea typeface="MS PGothic" pitchFamily="34" charset="-128"/>
            </a:endParaRPr>
          </a:p>
        </p:txBody>
      </p:sp>
      <p:sp>
        <p:nvSpPr>
          <p:cNvPr id="25" name="テキスト ボックス 24">
            <a:extLst>
              <a:ext uri="{FF2B5EF4-FFF2-40B4-BE49-F238E27FC236}">
                <a16:creationId xmlns:a16="http://schemas.microsoft.com/office/drawing/2014/main" id="{2C076113-BE7C-162D-54AB-A66AB8B5E281}"/>
              </a:ext>
            </a:extLst>
          </p:cNvPr>
          <p:cNvSpPr txBox="1"/>
          <p:nvPr/>
        </p:nvSpPr>
        <p:spPr>
          <a:xfrm>
            <a:off x="5141913" y="2413732"/>
            <a:ext cx="2551783" cy="461665"/>
          </a:xfrm>
          <a:prstGeom prst="rect">
            <a:avLst/>
          </a:prstGeom>
          <a:noFill/>
        </p:spPr>
        <p:txBody>
          <a:bodyPr wrap="square" rtlCol="0">
            <a:spAutoFit/>
          </a:bodyPr>
          <a:lstStyle/>
          <a:p>
            <a:pPr algn="ctr"/>
            <a:r>
              <a:rPr lang="ja-JP" altLang="en-US" sz="2400" b="1" dirty="0">
                <a:solidFill>
                  <a:schemeClr val="tx2">
                    <a:lumMod val="50000"/>
                  </a:schemeClr>
                </a:solidFill>
                <a:latin typeface="ＫＦひま字" panose="02000600000000000000" pitchFamily="50" charset="-128"/>
                <a:ea typeface="ＫＦひま字" panose="02000600000000000000" pitchFamily="50" charset="-128"/>
              </a:rPr>
              <a:t>今回の販売予定</a:t>
            </a:r>
            <a:endParaRPr kumimoji="1" lang="ja-JP" altLang="en-US" sz="2400" b="1" dirty="0">
              <a:solidFill>
                <a:schemeClr val="tx2">
                  <a:lumMod val="50000"/>
                </a:schemeClr>
              </a:solidFill>
              <a:latin typeface="ＫＦひま字" panose="02000600000000000000" pitchFamily="50" charset="-128"/>
              <a:ea typeface="ＫＦひま字" panose="02000600000000000000" pitchFamily="50" charset="-128"/>
            </a:endParaRPr>
          </a:p>
        </p:txBody>
      </p:sp>
      <p:sp>
        <p:nvSpPr>
          <p:cNvPr id="26" name="テキスト ボックス 25">
            <a:extLst>
              <a:ext uri="{FF2B5EF4-FFF2-40B4-BE49-F238E27FC236}">
                <a16:creationId xmlns:a16="http://schemas.microsoft.com/office/drawing/2014/main" id="{65218932-975E-B23F-DD2A-448235924D34}"/>
              </a:ext>
            </a:extLst>
          </p:cNvPr>
          <p:cNvSpPr txBox="1"/>
          <p:nvPr/>
        </p:nvSpPr>
        <p:spPr>
          <a:xfrm>
            <a:off x="4988600" y="2876754"/>
            <a:ext cx="2858411" cy="1631216"/>
          </a:xfrm>
          <a:prstGeom prst="rect">
            <a:avLst/>
          </a:prstGeom>
          <a:noFill/>
        </p:spPr>
        <p:txBody>
          <a:bodyPr wrap="square" rtlCol="0">
            <a:spAutoFit/>
          </a:bodyPr>
          <a:lstStyle/>
          <a:p>
            <a:pPr algn="ctr"/>
            <a:r>
              <a:rPr lang="ja-JP" altLang="en-US" sz="2000" b="1" dirty="0">
                <a:solidFill>
                  <a:schemeClr val="tx2">
                    <a:lumMod val="50000"/>
                  </a:schemeClr>
                </a:solidFill>
                <a:latin typeface="ＫＦひま字" panose="02000600000000000000" pitchFamily="50" charset="-128"/>
                <a:ea typeface="ＫＦひま字" panose="02000600000000000000" pitchFamily="50" charset="-128"/>
              </a:rPr>
              <a:t>そら豆</a:t>
            </a:r>
            <a:endParaRPr lang="en-US" altLang="ja-JP" sz="2000" b="1" dirty="0">
              <a:solidFill>
                <a:schemeClr val="tx2">
                  <a:lumMod val="50000"/>
                </a:schemeClr>
              </a:solidFill>
              <a:latin typeface="ＫＦひま字" panose="02000600000000000000" pitchFamily="50" charset="-128"/>
              <a:ea typeface="ＫＦひま字" panose="02000600000000000000" pitchFamily="50" charset="-128"/>
            </a:endParaRPr>
          </a:p>
          <a:p>
            <a:pPr algn="ctr"/>
            <a:r>
              <a:rPr lang="ja-JP" altLang="en-US" sz="2000" b="1" dirty="0">
                <a:solidFill>
                  <a:schemeClr val="tx2">
                    <a:lumMod val="50000"/>
                  </a:schemeClr>
                </a:solidFill>
                <a:latin typeface="ＫＦひま字" panose="02000600000000000000" pitchFamily="50" charset="-128"/>
                <a:ea typeface="ＫＦひま字" panose="02000600000000000000" pitchFamily="50" charset="-128"/>
              </a:rPr>
              <a:t>赤たまねぎ</a:t>
            </a:r>
            <a:endParaRPr lang="en-US" altLang="ja-JP" sz="2000" b="1" dirty="0">
              <a:solidFill>
                <a:schemeClr val="tx2">
                  <a:lumMod val="50000"/>
                </a:schemeClr>
              </a:solidFill>
              <a:latin typeface="ＫＦひま字" panose="02000600000000000000" pitchFamily="50" charset="-128"/>
              <a:ea typeface="ＫＦひま字" panose="02000600000000000000" pitchFamily="50" charset="-128"/>
            </a:endParaRPr>
          </a:p>
          <a:p>
            <a:pPr algn="ctr"/>
            <a:r>
              <a:rPr lang="ja-JP" altLang="en-US" sz="2000" b="1" dirty="0">
                <a:solidFill>
                  <a:schemeClr val="tx2">
                    <a:lumMod val="50000"/>
                  </a:schemeClr>
                </a:solidFill>
                <a:latin typeface="ＫＦひま字" panose="02000600000000000000" pitchFamily="50" charset="-128"/>
                <a:ea typeface="ＫＦひま字" panose="02000600000000000000" pitchFamily="50" charset="-128"/>
              </a:rPr>
              <a:t>とうもろこしの苗</a:t>
            </a:r>
            <a:endParaRPr lang="en-US" altLang="ja-JP" sz="2000" b="1" dirty="0">
              <a:solidFill>
                <a:schemeClr val="tx2">
                  <a:lumMod val="50000"/>
                </a:schemeClr>
              </a:solidFill>
              <a:latin typeface="ＫＦひま字" panose="02000600000000000000" pitchFamily="50" charset="-128"/>
              <a:ea typeface="ＫＦひま字" panose="02000600000000000000" pitchFamily="50" charset="-128"/>
            </a:endParaRPr>
          </a:p>
          <a:p>
            <a:pPr algn="ctr"/>
            <a:r>
              <a:rPr lang="ja-JP" altLang="en-US" sz="2000" b="1" dirty="0">
                <a:solidFill>
                  <a:schemeClr val="tx2">
                    <a:lumMod val="50000"/>
                  </a:schemeClr>
                </a:solidFill>
                <a:latin typeface="ＫＦひま字" panose="02000600000000000000" pitchFamily="50" charset="-128"/>
                <a:ea typeface="ＫＦひま字" panose="02000600000000000000" pitchFamily="50" charset="-128"/>
              </a:rPr>
              <a:t>マリーゴールドの苗（大・小）　　</a:t>
            </a:r>
            <a:endParaRPr lang="en-US" altLang="ja-JP" sz="2000" b="1" dirty="0">
              <a:solidFill>
                <a:schemeClr val="tx2">
                  <a:lumMod val="50000"/>
                </a:schemeClr>
              </a:solidFill>
              <a:latin typeface="ＫＦひま字" panose="02000600000000000000" pitchFamily="50" charset="-128"/>
              <a:ea typeface="ＫＦひま字" panose="02000600000000000000" pitchFamily="50" charset="-128"/>
            </a:endParaRPr>
          </a:p>
        </p:txBody>
      </p:sp>
      <p:sp>
        <p:nvSpPr>
          <p:cNvPr id="27" name="テキスト ボックス 26">
            <a:extLst>
              <a:ext uri="{FF2B5EF4-FFF2-40B4-BE49-F238E27FC236}">
                <a16:creationId xmlns:a16="http://schemas.microsoft.com/office/drawing/2014/main" id="{EDCCB566-76DC-59FE-247A-54EEA1EC8282}"/>
              </a:ext>
            </a:extLst>
          </p:cNvPr>
          <p:cNvSpPr txBox="1"/>
          <p:nvPr/>
        </p:nvSpPr>
        <p:spPr>
          <a:xfrm>
            <a:off x="5141913" y="4549036"/>
            <a:ext cx="2690044" cy="615553"/>
          </a:xfrm>
          <a:prstGeom prst="rect">
            <a:avLst/>
          </a:prstGeom>
          <a:noFill/>
        </p:spPr>
        <p:txBody>
          <a:bodyPr wrap="square" rtlCol="0">
            <a:spAutoFit/>
          </a:bodyPr>
          <a:lstStyle/>
          <a:p>
            <a:r>
              <a:rPr kumimoji="1" lang="en-US" altLang="ja-JP" sz="1800" b="1" dirty="0">
                <a:solidFill>
                  <a:srgbClr val="FF0000"/>
                </a:solidFill>
                <a:latin typeface="ＫＦひま字" panose="02000600000000000000" pitchFamily="50" charset="-128"/>
                <a:ea typeface="ＫＦひま字" panose="02000600000000000000" pitchFamily="50" charset="-128"/>
              </a:rPr>
              <a:t>※</a:t>
            </a:r>
            <a:r>
              <a:rPr kumimoji="1" lang="ja-JP" altLang="en-US" sz="1800" b="1" dirty="0">
                <a:solidFill>
                  <a:srgbClr val="FF0000"/>
                </a:solidFill>
                <a:latin typeface="ＫＦひま字" panose="02000600000000000000" pitchFamily="50" charset="-128"/>
                <a:ea typeface="ＫＦひま字" panose="02000600000000000000" pitchFamily="50" charset="-128"/>
              </a:rPr>
              <a:t>無くなり次第終了</a:t>
            </a:r>
            <a:endParaRPr kumimoji="1" lang="en-US" altLang="ja-JP" sz="1800" b="1" dirty="0">
              <a:solidFill>
                <a:srgbClr val="FF0000"/>
              </a:solidFill>
              <a:latin typeface="ＫＦひま字" panose="02000600000000000000" pitchFamily="50" charset="-128"/>
              <a:ea typeface="ＫＦひま字" panose="02000600000000000000" pitchFamily="50" charset="-128"/>
            </a:endParaRPr>
          </a:p>
          <a:p>
            <a:r>
              <a:rPr kumimoji="1" lang="en-US" altLang="ja-JP" sz="1600" b="1" dirty="0">
                <a:solidFill>
                  <a:schemeClr val="tx2">
                    <a:lumMod val="50000"/>
                  </a:schemeClr>
                </a:solidFill>
                <a:latin typeface="ＫＦひま字" panose="02000600000000000000" pitchFamily="50" charset="-128"/>
                <a:ea typeface="ＫＦひま字" panose="02000600000000000000" pitchFamily="50" charset="-128"/>
              </a:rPr>
              <a:t>※</a:t>
            </a:r>
            <a:r>
              <a:rPr kumimoji="1" lang="ja-JP" altLang="en-US" sz="1600" b="1" dirty="0">
                <a:solidFill>
                  <a:schemeClr val="tx2">
                    <a:lumMod val="50000"/>
                  </a:schemeClr>
                </a:solidFill>
                <a:latin typeface="ＫＦひま字" panose="02000600000000000000" pitchFamily="50" charset="-128"/>
                <a:ea typeface="ＫＦひま字" panose="02000600000000000000" pitchFamily="50" charset="-128"/>
              </a:rPr>
              <a:t>エコバッグ活動推進中</a:t>
            </a:r>
          </a:p>
        </p:txBody>
      </p:sp>
      <p:pic>
        <p:nvPicPr>
          <p:cNvPr id="21" name="図 20">
            <a:extLst>
              <a:ext uri="{FF2B5EF4-FFF2-40B4-BE49-F238E27FC236}">
                <a16:creationId xmlns:a16="http://schemas.microsoft.com/office/drawing/2014/main" id="{50353AF1-337A-7D60-9A96-254E7E854DB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rot="183624">
            <a:off x="3639347" y="7190187"/>
            <a:ext cx="4084945" cy="1310991"/>
          </a:xfrm>
          <a:prstGeom prst="rect">
            <a:avLst/>
          </a:prstGeom>
        </p:spPr>
      </p:pic>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132</Words>
  <Application>Microsoft Office PowerPoint</Application>
  <PresentationFormat>ユーザー設定</PresentationFormat>
  <Paragraphs>26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HGP創英角ｺﾞｼｯｸUB</vt:lpstr>
      <vt:lpstr>ＫＦひま字</vt:lpstr>
      <vt:lpstr>MS PGothic</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2016-07-22T03:53:20Z</dcterms:created>
  <dcterms:modified xsi:type="dcterms:W3CDTF">2024-05-17T07:56:55Z</dcterms:modified>
</cp:coreProperties>
</file>